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87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58" d="100"/>
          <a:sy n="58" d="100"/>
        </p:scale>
        <p:origin x="60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3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0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3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6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0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03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46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69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13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98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49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3879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1939">
                <a:solidFill>
                  <a:schemeClr val="tx1">
                    <a:tint val="75000"/>
                  </a:schemeClr>
                </a:solidFill>
              </a:defRPr>
            </a:lvl1pPr>
            <a:lvl2pPr marL="443361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2pPr>
            <a:lvl3pPr marL="886722" indent="0">
              <a:buNone/>
              <a:defRPr sz="1552">
                <a:solidFill>
                  <a:schemeClr val="tx1">
                    <a:tint val="75000"/>
                  </a:schemeClr>
                </a:solidFill>
              </a:defRPr>
            </a:lvl3pPr>
            <a:lvl4pPr marL="1330083" indent="0">
              <a:buNone/>
              <a:defRPr sz="1358">
                <a:solidFill>
                  <a:schemeClr val="tx1">
                    <a:tint val="75000"/>
                  </a:schemeClr>
                </a:solidFill>
              </a:defRPr>
            </a:lvl4pPr>
            <a:lvl5pPr marL="1773444" indent="0">
              <a:buNone/>
              <a:defRPr sz="1358">
                <a:solidFill>
                  <a:schemeClr val="tx1">
                    <a:tint val="75000"/>
                  </a:schemeClr>
                </a:solidFill>
              </a:defRPr>
            </a:lvl5pPr>
            <a:lvl6pPr marL="2216805" indent="0">
              <a:buNone/>
              <a:defRPr sz="1358">
                <a:solidFill>
                  <a:schemeClr val="tx1">
                    <a:tint val="75000"/>
                  </a:schemeClr>
                </a:solidFill>
              </a:defRPr>
            </a:lvl6pPr>
            <a:lvl7pPr marL="2660166" indent="0">
              <a:buNone/>
              <a:defRPr sz="1358">
                <a:solidFill>
                  <a:schemeClr val="tx1">
                    <a:tint val="75000"/>
                  </a:schemeClr>
                </a:solidFill>
              </a:defRPr>
            </a:lvl7pPr>
            <a:lvl8pPr marL="3103527" indent="0">
              <a:buNone/>
              <a:defRPr sz="1358">
                <a:solidFill>
                  <a:schemeClr val="tx1">
                    <a:tint val="75000"/>
                  </a:schemeClr>
                </a:solidFill>
              </a:defRPr>
            </a:lvl8pPr>
            <a:lvl9pPr marL="3546888" indent="0">
              <a:buNone/>
              <a:defRPr sz="13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20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715"/>
            </a:lvl1pPr>
            <a:lvl2pPr>
              <a:defRPr sz="2327"/>
            </a:lvl2pPr>
            <a:lvl3pPr>
              <a:defRPr sz="1939"/>
            </a:lvl3pPr>
            <a:lvl4pPr>
              <a:defRPr sz="1745"/>
            </a:lvl4pPr>
            <a:lvl5pPr>
              <a:defRPr sz="1745"/>
            </a:lvl5pPr>
            <a:lvl6pPr>
              <a:defRPr sz="1745"/>
            </a:lvl6pPr>
            <a:lvl7pPr>
              <a:defRPr sz="1745"/>
            </a:lvl7pPr>
            <a:lvl8pPr>
              <a:defRPr sz="1745"/>
            </a:lvl8pPr>
            <a:lvl9pPr>
              <a:defRPr sz="174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715"/>
            </a:lvl1pPr>
            <a:lvl2pPr>
              <a:defRPr sz="2327"/>
            </a:lvl2pPr>
            <a:lvl3pPr>
              <a:defRPr sz="1939"/>
            </a:lvl3pPr>
            <a:lvl4pPr>
              <a:defRPr sz="1745"/>
            </a:lvl4pPr>
            <a:lvl5pPr>
              <a:defRPr sz="1745"/>
            </a:lvl5pPr>
            <a:lvl6pPr>
              <a:defRPr sz="1745"/>
            </a:lvl6pPr>
            <a:lvl7pPr>
              <a:defRPr sz="1745"/>
            </a:lvl7pPr>
            <a:lvl8pPr>
              <a:defRPr sz="1745"/>
            </a:lvl8pPr>
            <a:lvl9pPr>
              <a:defRPr sz="174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54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327" b="1"/>
            </a:lvl1pPr>
            <a:lvl2pPr marL="443361" indent="0">
              <a:buNone/>
              <a:defRPr sz="1939" b="1"/>
            </a:lvl2pPr>
            <a:lvl3pPr marL="886722" indent="0">
              <a:buNone/>
              <a:defRPr sz="1745" b="1"/>
            </a:lvl3pPr>
            <a:lvl4pPr marL="1330083" indent="0">
              <a:buNone/>
              <a:defRPr sz="1552" b="1"/>
            </a:lvl4pPr>
            <a:lvl5pPr marL="1773444" indent="0">
              <a:buNone/>
              <a:defRPr sz="1552" b="1"/>
            </a:lvl5pPr>
            <a:lvl6pPr marL="2216805" indent="0">
              <a:buNone/>
              <a:defRPr sz="1552" b="1"/>
            </a:lvl6pPr>
            <a:lvl7pPr marL="2660166" indent="0">
              <a:buNone/>
              <a:defRPr sz="1552" b="1"/>
            </a:lvl7pPr>
            <a:lvl8pPr marL="3103527" indent="0">
              <a:buNone/>
              <a:defRPr sz="1552" b="1"/>
            </a:lvl8pPr>
            <a:lvl9pPr marL="3546888" indent="0">
              <a:buNone/>
              <a:defRPr sz="155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27"/>
            </a:lvl1pPr>
            <a:lvl2pPr>
              <a:defRPr sz="1939"/>
            </a:lvl2pPr>
            <a:lvl3pPr>
              <a:defRPr sz="1745"/>
            </a:lvl3pPr>
            <a:lvl4pPr>
              <a:defRPr sz="1552"/>
            </a:lvl4pPr>
            <a:lvl5pPr>
              <a:defRPr sz="1552"/>
            </a:lvl5pPr>
            <a:lvl6pPr>
              <a:defRPr sz="1552"/>
            </a:lvl6pPr>
            <a:lvl7pPr>
              <a:defRPr sz="1552"/>
            </a:lvl7pPr>
            <a:lvl8pPr>
              <a:defRPr sz="1552"/>
            </a:lvl8pPr>
            <a:lvl9pPr>
              <a:defRPr sz="155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327" b="1"/>
            </a:lvl1pPr>
            <a:lvl2pPr marL="443361" indent="0">
              <a:buNone/>
              <a:defRPr sz="1939" b="1"/>
            </a:lvl2pPr>
            <a:lvl3pPr marL="886722" indent="0">
              <a:buNone/>
              <a:defRPr sz="1745" b="1"/>
            </a:lvl3pPr>
            <a:lvl4pPr marL="1330083" indent="0">
              <a:buNone/>
              <a:defRPr sz="1552" b="1"/>
            </a:lvl4pPr>
            <a:lvl5pPr marL="1773444" indent="0">
              <a:buNone/>
              <a:defRPr sz="1552" b="1"/>
            </a:lvl5pPr>
            <a:lvl6pPr marL="2216805" indent="0">
              <a:buNone/>
              <a:defRPr sz="1552" b="1"/>
            </a:lvl6pPr>
            <a:lvl7pPr marL="2660166" indent="0">
              <a:buNone/>
              <a:defRPr sz="1552" b="1"/>
            </a:lvl7pPr>
            <a:lvl8pPr marL="3103527" indent="0">
              <a:buNone/>
              <a:defRPr sz="1552" b="1"/>
            </a:lvl8pPr>
            <a:lvl9pPr marL="3546888" indent="0">
              <a:buNone/>
              <a:defRPr sz="155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327"/>
            </a:lvl1pPr>
            <a:lvl2pPr>
              <a:defRPr sz="1939"/>
            </a:lvl2pPr>
            <a:lvl3pPr>
              <a:defRPr sz="1745"/>
            </a:lvl3pPr>
            <a:lvl4pPr>
              <a:defRPr sz="1552"/>
            </a:lvl4pPr>
            <a:lvl5pPr>
              <a:defRPr sz="1552"/>
            </a:lvl5pPr>
            <a:lvl6pPr>
              <a:defRPr sz="1552"/>
            </a:lvl6pPr>
            <a:lvl7pPr>
              <a:defRPr sz="1552"/>
            </a:lvl7pPr>
            <a:lvl8pPr>
              <a:defRPr sz="1552"/>
            </a:lvl8pPr>
            <a:lvl9pPr>
              <a:defRPr sz="155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2024/6/5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10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39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17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193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103"/>
            </a:lvl1pPr>
            <a:lvl2pPr>
              <a:defRPr sz="2715"/>
            </a:lvl2pPr>
            <a:lvl3pPr>
              <a:defRPr sz="2327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358"/>
            </a:lvl1pPr>
            <a:lvl2pPr marL="443361" indent="0">
              <a:buNone/>
              <a:defRPr sz="1164"/>
            </a:lvl2pPr>
            <a:lvl3pPr marL="886722" indent="0">
              <a:buNone/>
              <a:defRPr sz="970"/>
            </a:lvl3pPr>
            <a:lvl4pPr marL="1330083" indent="0">
              <a:buNone/>
              <a:defRPr sz="873"/>
            </a:lvl4pPr>
            <a:lvl5pPr marL="1773444" indent="0">
              <a:buNone/>
              <a:defRPr sz="873"/>
            </a:lvl5pPr>
            <a:lvl6pPr marL="2216805" indent="0">
              <a:buNone/>
              <a:defRPr sz="873"/>
            </a:lvl6pPr>
            <a:lvl7pPr marL="2660166" indent="0">
              <a:buNone/>
              <a:defRPr sz="873"/>
            </a:lvl7pPr>
            <a:lvl8pPr marL="3103527" indent="0">
              <a:buNone/>
              <a:defRPr sz="873"/>
            </a:lvl8pPr>
            <a:lvl9pPr marL="3546888" indent="0">
              <a:buNone/>
              <a:defRPr sz="87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17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93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103"/>
            </a:lvl1pPr>
            <a:lvl2pPr marL="443361" indent="0">
              <a:buNone/>
              <a:defRPr sz="2715"/>
            </a:lvl2pPr>
            <a:lvl3pPr marL="886722" indent="0">
              <a:buNone/>
              <a:defRPr sz="2327"/>
            </a:lvl3pPr>
            <a:lvl4pPr marL="1330083" indent="0">
              <a:buNone/>
              <a:defRPr sz="1939"/>
            </a:lvl4pPr>
            <a:lvl5pPr marL="1773444" indent="0">
              <a:buNone/>
              <a:defRPr sz="1939"/>
            </a:lvl5pPr>
            <a:lvl6pPr marL="2216805" indent="0">
              <a:buNone/>
              <a:defRPr sz="1939"/>
            </a:lvl6pPr>
            <a:lvl7pPr marL="2660166" indent="0">
              <a:buNone/>
              <a:defRPr sz="1939"/>
            </a:lvl7pPr>
            <a:lvl8pPr marL="3103527" indent="0">
              <a:buNone/>
              <a:defRPr sz="1939"/>
            </a:lvl8pPr>
            <a:lvl9pPr marL="3546888" indent="0">
              <a:buNone/>
              <a:defRPr sz="193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358"/>
            </a:lvl1pPr>
            <a:lvl2pPr marL="443361" indent="0">
              <a:buNone/>
              <a:defRPr sz="1164"/>
            </a:lvl2pPr>
            <a:lvl3pPr marL="886722" indent="0">
              <a:buNone/>
              <a:defRPr sz="970"/>
            </a:lvl3pPr>
            <a:lvl4pPr marL="1330083" indent="0">
              <a:buNone/>
              <a:defRPr sz="873"/>
            </a:lvl4pPr>
            <a:lvl5pPr marL="1773444" indent="0">
              <a:buNone/>
              <a:defRPr sz="873"/>
            </a:lvl5pPr>
            <a:lvl6pPr marL="2216805" indent="0">
              <a:buNone/>
              <a:defRPr sz="873"/>
            </a:lvl6pPr>
            <a:lvl7pPr marL="2660166" indent="0">
              <a:buNone/>
              <a:defRPr sz="873"/>
            </a:lvl7pPr>
            <a:lvl8pPr marL="3103527" indent="0">
              <a:buNone/>
              <a:defRPr sz="873"/>
            </a:lvl8pPr>
            <a:lvl9pPr marL="3546888" indent="0">
              <a:buNone/>
              <a:defRPr sz="87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09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2024/6/5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60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86722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2521" indent="-332521" algn="l" defTabSz="886722" rtl="0" eaLnBrk="1" latinLnBrk="0" hangingPunct="1">
        <a:spcBef>
          <a:spcPct val="20000"/>
        </a:spcBef>
        <a:buFont typeface="Arial" pitchFamily="34" charset="0"/>
        <a:buChar char="•"/>
        <a:defRPr sz="3103" kern="1200">
          <a:solidFill>
            <a:schemeClr val="tx1"/>
          </a:solidFill>
          <a:latin typeface="+mn-lt"/>
          <a:ea typeface="+mn-ea"/>
          <a:cs typeface="+mn-cs"/>
        </a:defRPr>
      </a:lvl1pPr>
      <a:lvl2pPr marL="720462" indent="-277101" algn="l" defTabSz="886722" rtl="0" eaLnBrk="1" latinLnBrk="0" hangingPunct="1">
        <a:spcBef>
          <a:spcPct val="20000"/>
        </a:spcBef>
        <a:buFont typeface="Arial" pitchFamily="34" charset="0"/>
        <a:buChar char="–"/>
        <a:defRPr sz="2715" kern="1200">
          <a:solidFill>
            <a:schemeClr val="tx1"/>
          </a:solidFill>
          <a:latin typeface="+mn-lt"/>
          <a:ea typeface="+mn-ea"/>
          <a:cs typeface="+mn-cs"/>
        </a:defRPr>
      </a:lvl2pPr>
      <a:lvl3pPr marL="1108403" indent="-221681" algn="l" defTabSz="886722" rtl="0" eaLnBrk="1" latinLnBrk="0" hangingPunct="1">
        <a:spcBef>
          <a:spcPct val="20000"/>
        </a:spcBef>
        <a:buFont typeface="Arial" pitchFamily="34" charset="0"/>
        <a:buChar char="•"/>
        <a:defRPr sz="2327" kern="1200">
          <a:solidFill>
            <a:schemeClr val="tx1"/>
          </a:solidFill>
          <a:latin typeface="+mn-lt"/>
          <a:ea typeface="+mn-ea"/>
          <a:cs typeface="+mn-cs"/>
        </a:defRPr>
      </a:lvl3pPr>
      <a:lvl4pPr marL="1551764" indent="-221681" algn="l" defTabSz="886722" rtl="0" eaLnBrk="1" latinLnBrk="0" hangingPunct="1">
        <a:spcBef>
          <a:spcPct val="20000"/>
        </a:spcBef>
        <a:buFont typeface="Arial" pitchFamily="34" charset="0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4pPr>
      <a:lvl5pPr marL="1995125" indent="-221681" algn="l" defTabSz="886722" rtl="0" eaLnBrk="1" latinLnBrk="0" hangingPunct="1">
        <a:spcBef>
          <a:spcPct val="20000"/>
        </a:spcBef>
        <a:buFont typeface="Arial" pitchFamily="34" charset="0"/>
        <a:buChar char="»"/>
        <a:defRPr sz="1939" kern="1200">
          <a:solidFill>
            <a:schemeClr val="tx1"/>
          </a:solidFill>
          <a:latin typeface="+mn-lt"/>
          <a:ea typeface="+mn-ea"/>
          <a:cs typeface="+mn-cs"/>
        </a:defRPr>
      </a:lvl5pPr>
      <a:lvl6pPr marL="2438486" indent="-221681" algn="l" defTabSz="886722" rtl="0" eaLnBrk="1" latinLnBrk="0" hangingPunct="1">
        <a:spcBef>
          <a:spcPct val="20000"/>
        </a:spcBef>
        <a:buFont typeface="Arial" pitchFamily="34" charset="0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6pPr>
      <a:lvl7pPr marL="2881847" indent="-221681" algn="l" defTabSz="886722" rtl="0" eaLnBrk="1" latinLnBrk="0" hangingPunct="1">
        <a:spcBef>
          <a:spcPct val="20000"/>
        </a:spcBef>
        <a:buFont typeface="Arial" pitchFamily="34" charset="0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7pPr>
      <a:lvl8pPr marL="3325208" indent="-221681" algn="l" defTabSz="886722" rtl="0" eaLnBrk="1" latinLnBrk="0" hangingPunct="1">
        <a:spcBef>
          <a:spcPct val="20000"/>
        </a:spcBef>
        <a:buFont typeface="Arial" pitchFamily="34" charset="0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8pPr>
      <a:lvl9pPr marL="3768569" indent="-221681" algn="l" defTabSz="886722" rtl="0" eaLnBrk="1" latinLnBrk="0" hangingPunct="1">
        <a:spcBef>
          <a:spcPct val="20000"/>
        </a:spcBef>
        <a:buFont typeface="Arial" pitchFamily="34" charset="0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86722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1pPr>
      <a:lvl2pPr marL="443361" algn="l" defTabSz="886722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2pPr>
      <a:lvl3pPr marL="886722" algn="l" defTabSz="886722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3pPr>
      <a:lvl4pPr marL="1330083" algn="l" defTabSz="886722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4pPr>
      <a:lvl5pPr marL="1773444" algn="l" defTabSz="886722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5pPr>
      <a:lvl6pPr marL="2216805" algn="l" defTabSz="886722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6pPr>
      <a:lvl7pPr marL="2660166" algn="l" defTabSz="886722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7pPr>
      <a:lvl8pPr marL="3103527" algn="l" defTabSz="886722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8pPr>
      <a:lvl9pPr marL="3546888" algn="l" defTabSz="886722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hyperlink" Target="https://avenues.eventsair.com/international-flavor-and-fragrance-conference-20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7797-3206-0BB2-0756-846D70BAF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430487"/>
            <a:ext cx="9783874" cy="1108334"/>
          </a:xfrm>
        </p:spPr>
        <p:txBody>
          <a:bodyPr>
            <a:normAutofit fontScale="90000"/>
          </a:bodyPr>
          <a:lstStyle/>
          <a:p>
            <a:r>
              <a:rPr lang="en-US" dirty="0"/>
              <a:t>The 4</a:t>
            </a:r>
            <a:r>
              <a:rPr lang="en-US" baseline="30000" dirty="0"/>
              <a:t>th</a:t>
            </a:r>
            <a:r>
              <a:rPr lang="en-US" dirty="0"/>
              <a:t> International Flavor and Fragrance Conference </a:t>
            </a:r>
            <a:br>
              <a:rPr lang="en-US" dirty="0"/>
            </a:br>
            <a:r>
              <a:rPr lang="en-US" dirty="0"/>
              <a:t>(November 4-7, 2024, Auckland, New Zealand)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A5E25-F943-D4F9-9695-26EE1D62CBFA}"/>
              </a:ext>
            </a:extLst>
          </p:cNvPr>
          <p:cNvSpPr txBox="1"/>
          <p:nvPr/>
        </p:nvSpPr>
        <p:spPr>
          <a:xfrm>
            <a:off x="1433994" y="2966648"/>
            <a:ext cx="1822550" cy="3008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81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5" b="1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Organizing committee: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74B967-4B38-930B-BC1B-59A774E101DC}"/>
              </a:ext>
            </a:extLst>
          </p:cNvPr>
          <p:cNvSpPr txBox="1"/>
          <p:nvPr/>
        </p:nvSpPr>
        <p:spPr>
          <a:xfrm>
            <a:off x="388130" y="4807037"/>
            <a:ext cx="1564852" cy="603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81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8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Dr. Michael Qian</a:t>
            </a:r>
          </a:p>
          <a:p>
            <a:pPr algn="ctr" defTabSz="281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8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Oregon State University</a:t>
            </a:r>
          </a:p>
          <a:p>
            <a:pPr algn="ctr" defTabSz="281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8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USA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7F6FAA-0A98-4B3F-B50E-B76F6C330E8C}"/>
              </a:ext>
            </a:extLst>
          </p:cNvPr>
          <p:cNvSpPr txBox="1"/>
          <p:nvPr/>
        </p:nvSpPr>
        <p:spPr>
          <a:xfrm>
            <a:off x="3223435" y="4849321"/>
            <a:ext cx="1572866" cy="603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81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8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Dr. Gary Reineccius</a:t>
            </a:r>
          </a:p>
          <a:p>
            <a:pPr algn="ctr" defTabSz="281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8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University of Minnesota</a:t>
            </a:r>
          </a:p>
          <a:p>
            <a:pPr algn="ctr" defTabSz="281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8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USA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DA1A9A-7D90-5535-A8E4-7D728C248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1921"/>
            <a:ext cx="3256544" cy="6855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0E8850-33F3-C487-594C-331DEEE096F1}"/>
              </a:ext>
            </a:extLst>
          </p:cNvPr>
          <p:cNvSpPr txBox="1"/>
          <p:nvPr/>
        </p:nvSpPr>
        <p:spPr>
          <a:xfrm>
            <a:off x="1984412" y="4814340"/>
            <a:ext cx="1303562" cy="603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81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8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Dr. Graham Eyres</a:t>
            </a:r>
          </a:p>
          <a:p>
            <a:pPr algn="ctr" defTabSz="281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8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University of Otago</a:t>
            </a:r>
          </a:p>
          <a:p>
            <a:pPr algn="ctr" defTabSz="281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8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New Zealand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E24B913-F9AB-E432-0E07-A2E5BB3BD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426" y="3474899"/>
            <a:ext cx="1117513" cy="11973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E0B9EC-4747-3627-984C-B0F18291E641}"/>
              </a:ext>
            </a:extLst>
          </p:cNvPr>
          <p:cNvSpPr txBox="1"/>
          <p:nvPr/>
        </p:nvSpPr>
        <p:spPr>
          <a:xfrm>
            <a:off x="4568623" y="4814340"/>
            <a:ext cx="1734791" cy="77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81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8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Dr. Fereidoon Shahidi</a:t>
            </a:r>
          </a:p>
          <a:p>
            <a:pPr algn="ctr" defTabSz="281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8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Memorial University of Newfoundland</a:t>
            </a:r>
          </a:p>
          <a:p>
            <a:pPr algn="ctr" defTabSz="281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8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Canada</a:t>
            </a:r>
          </a:p>
        </p:txBody>
      </p:sp>
      <p:pic>
        <p:nvPicPr>
          <p:cNvPr id="21" name="Picture 20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5A48AEE0-4B1F-B878-AED9-E57C1632B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50" y="3425214"/>
            <a:ext cx="1198213" cy="12313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8D7EC1-042A-51B1-E778-A4B88E84C8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8127" y="3445711"/>
            <a:ext cx="1060796" cy="11888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133B3-1312-87BD-79E7-0B5B6EFFCD9A}"/>
              </a:ext>
            </a:extLst>
          </p:cNvPr>
          <p:cNvSpPr txBox="1"/>
          <p:nvPr/>
        </p:nvSpPr>
        <p:spPr>
          <a:xfrm>
            <a:off x="6382743" y="2712774"/>
            <a:ext cx="509800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Scientific Committee:</a:t>
            </a:r>
          </a:p>
          <a:p>
            <a:r>
              <a:rPr lang="en-US" sz="1400" dirty="0"/>
              <a:t>Dr. Gary Reineccius, University of Minnesota, USA</a:t>
            </a:r>
          </a:p>
          <a:p>
            <a:r>
              <a:rPr lang="en-US" sz="1400" dirty="0"/>
              <a:t>Dr. Michael Qian, Oregon State University, USA</a:t>
            </a:r>
          </a:p>
          <a:p>
            <a:r>
              <a:rPr lang="en-US" sz="1400" dirty="0"/>
              <a:t>Dr. Graham Eyres, University of Otago, New Zealand</a:t>
            </a:r>
          </a:p>
          <a:p>
            <a:r>
              <a:rPr lang="en-US" sz="1400" dirty="0"/>
              <a:t>Dr. Fereidoon Shahidi, Memorial University of Newfoundland, Canada</a:t>
            </a:r>
          </a:p>
          <a:p>
            <a:r>
              <a:rPr lang="en-US" sz="1400" dirty="0"/>
              <a:t>Dr. Keith Cadwallader, University of Illinois, USA</a:t>
            </a:r>
          </a:p>
          <a:p>
            <a:r>
              <a:rPr lang="en-US" sz="1400" dirty="0"/>
              <a:t>Dr. Robert McGorrin, Oregon State University, USA</a:t>
            </a:r>
          </a:p>
          <a:p>
            <a:r>
              <a:rPr lang="en-US" sz="1400" dirty="0"/>
              <a:t>Dr. Philip Marriott, Monash University, Australia</a:t>
            </a:r>
          </a:p>
          <a:p>
            <a:r>
              <a:rPr lang="en-US" sz="1400" dirty="0"/>
              <a:t>Dr. Kelly Wilkinson, The University of Adelaide, Australia</a:t>
            </a:r>
          </a:p>
          <a:p>
            <a:r>
              <a:rPr lang="en-US" sz="1400" dirty="0"/>
              <a:t>Dr. Janusz Pawliszyn, University of Waterloo, Canada</a:t>
            </a:r>
          </a:p>
          <a:p>
            <a:r>
              <a:rPr lang="en-US" sz="1400" dirty="0"/>
              <a:t>Dr. Thierry Thomas-Danguin, CSGA – INRAE, France</a:t>
            </a:r>
          </a:p>
          <a:p>
            <a:r>
              <a:rPr lang="en-US" sz="1400" dirty="0"/>
              <a:t>Dr. Coralia Osorio Roa,</a:t>
            </a:r>
            <a:r>
              <a:rPr lang="es-ES" sz="1400" dirty="0"/>
              <a:t> Universidad Nacional de Colombia, Colombia</a:t>
            </a:r>
          </a:p>
          <a:p>
            <a:r>
              <a:rPr lang="es-ES" sz="1400" dirty="0"/>
              <a:t>Dr. Jonathan Beauchamp, Fraunhofer </a:t>
            </a:r>
            <a:r>
              <a:rPr lang="es-ES" sz="1400" dirty="0" err="1"/>
              <a:t>Institute</a:t>
            </a:r>
            <a:r>
              <a:rPr lang="es-ES" sz="1400" dirty="0"/>
              <a:t> </a:t>
            </a:r>
            <a:r>
              <a:rPr lang="es-ES" sz="1400" dirty="0" err="1"/>
              <a:t>for</a:t>
            </a:r>
            <a:r>
              <a:rPr lang="es-ES" sz="1400" dirty="0"/>
              <a:t> </a:t>
            </a:r>
            <a:r>
              <a:rPr lang="es-ES" sz="1400" dirty="0" err="1"/>
              <a:t>Process</a:t>
            </a:r>
            <a:r>
              <a:rPr lang="es-ES" sz="1400" dirty="0"/>
              <a:t> </a:t>
            </a:r>
            <a:r>
              <a:rPr lang="es-ES" sz="1400" dirty="0" err="1"/>
              <a:t>Engineering</a:t>
            </a:r>
            <a:r>
              <a:rPr lang="es-ES" sz="1400" dirty="0"/>
              <a:t> and </a:t>
            </a:r>
            <a:r>
              <a:rPr lang="es-ES" sz="1400" dirty="0" err="1"/>
              <a:t>Packaging</a:t>
            </a:r>
            <a:r>
              <a:rPr lang="es-ES" sz="1400" dirty="0"/>
              <a:t> IVV, </a:t>
            </a:r>
            <a:r>
              <a:rPr lang="es-ES" sz="1400" dirty="0" err="1"/>
              <a:t>Germany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27" name="Picture 26" descr="A person in a hat and glasses">
            <a:extLst>
              <a:ext uri="{FF2B5EF4-FFF2-40B4-BE49-F238E27FC236}">
                <a16:creationId xmlns:a16="http://schemas.microsoft.com/office/drawing/2014/main" id="{7A669C76-9C7A-33C1-EF3D-697BF00FE4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2" y="3440925"/>
            <a:ext cx="1247951" cy="123131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1FFFAC-17BE-609E-269F-34452C15D1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129" y="456332"/>
            <a:ext cx="1655627" cy="1646481"/>
          </a:xfrm>
          <a:prstGeom prst="rect">
            <a:avLst/>
          </a:prstGeom>
        </p:spPr>
      </p:pic>
      <p:pic>
        <p:nvPicPr>
          <p:cNvPr id="31" name="Picture 30" descr="A red chinese character on a black background">
            <a:extLst>
              <a:ext uri="{FF2B5EF4-FFF2-40B4-BE49-F238E27FC236}">
                <a16:creationId xmlns:a16="http://schemas.microsoft.com/office/drawing/2014/main" id="{FC90EE5B-A0DD-F33F-A199-B1B551BDAA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946" y="5852811"/>
            <a:ext cx="2656554" cy="102579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EC4647C-B342-B0B7-67FD-E78407355DD2}"/>
              </a:ext>
            </a:extLst>
          </p:cNvPr>
          <p:cNvSpPr txBox="1"/>
          <p:nvPr/>
        </p:nvSpPr>
        <p:spPr>
          <a:xfrm>
            <a:off x="991062" y="2033413"/>
            <a:ext cx="110484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9"/>
              </a:rPr>
              <a:t>https://avenues.eventsair.com/international-flavor-and-fragrance-conference-2024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2779064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197</Words>
  <Application>Microsoft Office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3_Office 主题</vt:lpstr>
      <vt:lpstr>The 4th International Flavor and Fragrance Conference  (November 4-7, 2024, Auckland, New Zealand)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4th International Favor and Fragrance Conference  (November 4-7, 2024, New Zealand)</dc:title>
  <dc:creator>Qian, Michael</dc:creator>
  <cp:lastModifiedBy>michael qian</cp:lastModifiedBy>
  <cp:revision>3</cp:revision>
  <dcterms:created xsi:type="dcterms:W3CDTF">2023-11-29T19:54:14Z</dcterms:created>
  <dcterms:modified xsi:type="dcterms:W3CDTF">2024-06-05T14:17:26Z</dcterms:modified>
</cp:coreProperties>
</file>